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D5B"/>
    <a:srgbClr val="CC9900"/>
    <a:srgbClr val="014D73"/>
    <a:srgbClr val="9882EA"/>
    <a:srgbClr val="BBBF1F"/>
    <a:srgbClr val="AFB31D"/>
    <a:srgbClr val="210E68"/>
    <a:srgbClr val="0519D9"/>
    <a:srgbClr val="3E21EF"/>
    <a:srgbClr val="9A9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0C06F-A6CB-4348-B807-367884D66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BA6982-F36B-402E-B6E2-8C566839B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3D93E8-7542-417A-874B-B3091184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537D40-534B-4042-B677-F42FAD7C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EB6425-04E8-4766-8466-5F5301B1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39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86FE3-6AAC-43A0-BCBC-E30AB7B8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A3F8A5-FF7A-4821-AF33-FA5EE972C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03760-0D96-49C0-AE09-C3682BA1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041C7C-8A4B-4009-A4F3-66728914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6F8E5E-1CC9-43CC-A43E-2F51393D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419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6CDFD6-E6FC-40F1-B40F-E9D6863F8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BD2BB5-A58B-4312-87D0-222BBBD2F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8A7BD7-BE3A-4D0C-A962-1AAD5FC4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3A37DB-0216-4692-ADE4-9E63185C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E5090C-F918-4F89-849F-D8E4DD43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50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1BE11-6E59-41B2-BD61-430B7B27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BD0384-D576-4962-91CA-42279A879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6ACE8-A8FF-4E1D-BAF3-A6259C8C4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EDBA49-3295-4C5F-A76E-8C2838A8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52A4DF-0958-4FCE-8111-053F9A55C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88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83A96-B400-4477-ACD3-0A73F2BF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688EB6-8A5B-4979-98F8-4C6161CA1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414B6-0DC3-4E87-88E0-E737DC17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4752CE-49B9-45CC-A634-0CC0CA2F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039202-3892-49EF-8ACC-051C5898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45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E772-5426-4CFE-9D7E-3891258F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0AEF2B-A70C-48C9-BCEB-E8756A5AC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C99F77-0249-4B2E-AE30-9BC4723E3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7BDEA5-1ADA-479B-B51E-90EDA4C0E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7D6AA8-768A-4C8A-A37D-46BA09AB6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9F6535-6F3A-4E39-818C-8A83749C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37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91F1D-05A8-4353-B671-F5EB624AC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798D9-FADF-43B7-883E-F30DE4A40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1F3CD0-C153-4D6A-BCA4-EE0EB5D15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32D681-0A3E-420F-8057-78387F75C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E4FFE1D-B7F3-45BA-AB5D-8C0EA7BF7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20EE79-ABA7-46E6-868A-B6E01F476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FC5C0E-14B7-44C3-AF17-184D9D15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7BF7EB-C356-4264-9095-39893385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14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F8B06-228D-458E-8299-A16932E3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32F05B-B5E1-4D02-996B-E9393FC0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0B3E92-9559-4050-A112-65957D338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56FBCB-B57A-448A-A755-723E4E666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69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49D676-1B50-4CEF-BD90-DBA02042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F33AB8F-E7F4-4D88-BF7E-C7B8B3B79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4CBA8A-1076-4BC6-A1FD-A03518CB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71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10851-1381-4D69-84A0-3417D0863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3E26EA-C02F-4410-9F27-36511CD07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DF434A-2694-48CF-8752-A5A459745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9E2091-B1EF-4944-A5E6-7E19474A5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BEC9F9-1A94-4DFE-8120-9301ADFE9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125ED0-F3B5-4127-9E68-08D80608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35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B5CA2-D4B1-439D-893B-AA52B8A96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38D9B7-0939-40D1-BF69-426D6E697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8207D8-5983-43BA-9A46-5FA6518A7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D521FF-DE21-4020-934A-B979B8576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E8EE0A-7F93-4913-BD26-A0177727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FD7145-DF97-4958-8056-6811E2D2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8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3E0B06-B010-4592-9ECA-6F75A41C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7F3C44-D1BA-4900-A59D-79265B412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3D34C7-9CA3-46D8-AB5B-B47EEBCED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E406-3C1D-4CAE-A047-717404D8D9C8}" type="datetimeFigureOut">
              <a:rPr lang="es-MX" smtClean="0"/>
              <a:t>18/06/21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76893A-583D-49FA-8B86-A22E50AE2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584C8C-D320-446F-8372-ECF9E47C4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74E4C-294E-4736-A07C-4AE6A689E6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87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Una mano muestra un objeto en la mano&#10;&#10;Descripción generada automáticamente con confianza baja">
            <a:extLst>
              <a:ext uri="{FF2B5EF4-FFF2-40B4-BE49-F238E27FC236}">
                <a16:creationId xmlns:a16="http://schemas.microsoft.com/office/drawing/2014/main" id="{B8A39D28-60E4-482C-B733-D1C173EF14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2" t="13945" r="5903" b="10110"/>
          <a:stretch/>
        </p:blipFill>
        <p:spPr>
          <a:xfrm>
            <a:off x="3871120" y="2063337"/>
            <a:ext cx="4735734" cy="4153790"/>
          </a:xfrm>
          <a:custGeom>
            <a:avLst/>
            <a:gdLst/>
            <a:ahLst/>
            <a:cxnLst/>
            <a:rect l="l" t="t" r="r" b="b"/>
            <a:pathLst>
              <a:path w="8129366" h="6858000">
                <a:moveTo>
                  <a:pt x="1619628" y="0"/>
                </a:moveTo>
                <a:lnTo>
                  <a:pt x="4520115" y="0"/>
                </a:lnTo>
                <a:lnTo>
                  <a:pt x="6067239" y="0"/>
                </a:lnTo>
                <a:lnTo>
                  <a:pt x="8129366" y="0"/>
                </a:lnTo>
                <a:lnTo>
                  <a:pt x="8129366" y="6858000"/>
                </a:lnTo>
                <a:lnTo>
                  <a:pt x="6067239" y="6858000"/>
                </a:lnTo>
                <a:lnTo>
                  <a:pt x="4520115" y="6858000"/>
                </a:lnTo>
                <a:lnTo>
                  <a:pt x="1619627" y="6858000"/>
                </a:lnTo>
                <a:lnTo>
                  <a:pt x="1615622" y="6854853"/>
                </a:lnTo>
                <a:cubicBezTo>
                  <a:pt x="628921" y="6040555"/>
                  <a:pt x="0" y="4808224"/>
                  <a:pt x="0" y="3429000"/>
                </a:cubicBezTo>
                <a:cubicBezTo>
                  <a:pt x="0" y="2049777"/>
                  <a:pt x="628921" y="817446"/>
                  <a:pt x="1615622" y="3148"/>
                </a:cubicBezTo>
                <a:close/>
              </a:path>
            </a:pathLst>
          </a:cu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17C4BF57-213E-4252-8728-76BF7F9764BB}"/>
              </a:ext>
            </a:extLst>
          </p:cNvPr>
          <p:cNvGrpSpPr/>
          <p:nvPr/>
        </p:nvGrpSpPr>
        <p:grpSpPr>
          <a:xfrm>
            <a:off x="937612" y="142595"/>
            <a:ext cx="4233586" cy="870054"/>
            <a:chOff x="1398332" y="302447"/>
            <a:chExt cx="3814922" cy="808091"/>
          </a:xfrm>
        </p:grpSpPr>
        <p:pic>
          <p:nvPicPr>
            <p:cNvPr id="3" name="Imagen 2" descr="Texto&#10;&#10;Descripción generada automáticamente">
              <a:extLst>
                <a:ext uri="{FF2B5EF4-FFF2-40B4-BE49-F238E27FC236}">
                  <a16:creationId xmlns:a16="http://schemas.microsoft.com/office/drawing/2014/main" id="{F48E8D71-D2E6-4AB1-B11F-F18FCB1D1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4495" y="363777"/>
              <a:ext cx="1088759" cy="685803"/>
            </a:xfrm>
            <a:prstGeom prst="rect">
              <a:avLst/>
            </a:prstGeom>
          </p:spPr>
        </p:pic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255E0137-A479-436D-ABE9-A4BCB7C65E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8332" y="302447"/>
              <a:ext cx="1389349" cy="808091"/>
            </a:xfrm>
            <a:prstGeom prst="rect">
              <a:avLst/>
            </a:prstGeom>
          </p:spPr>
        </p:pic>
        <p:pic>
          <p:nvPicPr>
            <p:cNvPr id="5" name="Imagen 4" descr="Logotipo&#10;&#10;Descripción generada automáticamente">
              <a:extLst>
                <a:ext uri="{FF2B5EF4-FFF2-40B4-BE49-F238E27FC236}">
                  <a16:creationId xmlns:a16="http://schemas.microsoft.com/office/drawing/2014/main" id="{218E1117-9F4A-4BFC-8BEE-80ECAF3101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79" t="22220" r="25302" b="22733"/>
            <a:stretch/>
          </p:blipFill>
          <p:spPr>
            <a:xfrm>
              <a:off x="2866102" y="530353"/>
              <a:ext cx="1185117" cy="481799"/>
            </a:xfrm>
            <a:prstGeom prst="rect">
              <a:avLst/>
            </a:prstGeom>
          </p:spPr>
        </p:pic>
      </p:grpSp>
      <p:sp>
        <p:nvSpPr>
          <p:cNvPr id="6" name="Rectángulo 5">
            <a:extLst>
              <a:ext uri="{FF2B5EF4-FFF2-40B4-BE49-F238E27FC236}">
                <a16:creationId xmlns:a16="http://schemas.microsoft.com/office/drawing/2014/main" id="{479BA950-3356-4E5C-B428-E7006609DFD8}"/>
              </a:ext>
            </a:extLst>
          </p:cNvPr>
          <p:cNvSpPr/>
          <p:nvPr/>
        </p:nvSpPr>
        <p:spPr>
          <a:xfrm>
            <a:off x="-1" y="0"/>
            <a:ext cx="702365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4AFB890-449C-4577-AB04-BE4FD2B17536}"/>
              </a:ext>
            </a:extLst>
          </p:cNvPr>
          <p:cNvSpPr/>
          <p:nvPr/>
        </p:nvSpPr>
        <p:spPr>
          <a:xfrm>
            <a:off x="702364" y="0"/>
            <a:ext cx="81317" cy="685800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8F1B185-4C53-47CA-BC06-72C23FE4F91E}"/>
              </a:ext>
            </a:extLst>
          </p:cNvPr>
          <p:cNvSpPr txBox="1">
            <a:spLocks/>
          </p:cNvSpPr>
          <p:nvPr/>
        </p:nvSpPr>
        <p:spPr>
          <a:xfrm>
            <a:off x="1818529" y="947017"/>
            <a:ext cx="9281494" cy="18513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200" b="1" dirty="0">
                <a:solidFill>
                  <a:srgbClr val="013D5B"/>
                </a:solidFill>
                <a:latin typeface="Bahnschrift SemiBold" panose="020B0502040204020203" pitchFamily="34" charset="0"/>
              </a:rPr>
              <a:t>2° Seminario internacional y multidisciplinario de los cuidados paliativos y tanatología para la atención de personas con pronóstico corto de vida y sus familias.</a:t>
            </a:r>
            <a:br>
              <a:rPr lang="es-MX" sz="2200" b="1" dirty="0">
                <a:solidFill>
                  <a:srgbClr val="013D5B"/>
                </a:solidFill>
                <a:latin typeface="Bahnschrift SemiBold" panose="020B0502040204020203" pitchFamily="34" charset="0"/>
              </a:rPr>
            </a:br>
            <a:endParaRPr lang="es-MX" sz="2200" dirty="0">
              <a:solidFill>
                <a:srgbClr val="013D5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26A45F9-4C44-49D1-A7D7-0BAAB7C25C99}"/>
              </a:ext>
            </a:extLst>
          </p:cNvPr>
          <p:cNvSpPr txBox="1"/>
          <p:nvPr/>
        </p:nvSpPr>
        <p:spPr>
          <a:xfrm>
            <a:off x="5493181" y="193232"/>
            <a:ext cx="560684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dirty="0">
                <a:solidFill>
                  <a:srgbClr val="013D5B"/>
                </a:solidFill>
                <a:latin typeface="Bahnschrift SemiCondensed" panose="020B0502040204020203" pitchFamily="34" charset="0"/>
              </a:rPr>
              <a:t>Universidad Nacional Autónoma de México</a:t>
            </a:r>
          </a:p>
          <a:p>
            <a:r>
              <a:rPr lang="es-MX" sz="1400" dirty="0">
                <a:solidFill>
                  <a:srgbClr val="013D5B"/>
                </a:solidFill>
                <a:latin typeface="Bahnschrift SemiCondensed" panose="020B0502040204020203" pitchFamily="34" charset="0"/>
              </a:rPr>
              <a:t>Escuela Nacional de Trabajo Social</a:t>
            </a:r>
          </a:p>
          <a:p>
            <a:r>
              <a:rPr lang="es-MX" sz="1400" dirty="0">
                <a:solidFill>
                  <a:srgbClr val="013D5B"/>
                </a:solidFill>
                <a:latin typeface="Bahnschrift SemiCondensed" panose="020B0502040204020203" pitchFamily="34" charset="0"/>
              </a:rPr>
              <a:t>Centro de Investigación y Estudios de Trabajo Social en Gerontología</a:t>
            </a:r>
            <a:endParaRPr lang="es-MX" sz="1400" dirty="0">
              <a:solidFill>
                <a:srgbClr val="013D5B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AC660FA-29C1-4A6A-B89A-E3D6DEE45CA5}"/>
              </a:ext>
            </a:extLst>
          </p:cNvPr>
          <p:cNvSpPr/>
          <p:nvPr/>
        </p:nvSpPr>
        <p:spPr>
          <a:xfrm>
            <a:off x="5365158" y="142595"/>
            <a:ext cx="45719" cy="870054"/>
          </a:xfrm>
          <a:prstGeom prst="rect">
            <a:avLst/>
          </a:prstGeom>
          <a:solidFill>
            <a:srgbClr val="014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Subtítulo 2">
            <a:extLst>
              <a:ext uri="{FF2B5EF4-FFF2-40B4-BE49-F238E27FC236}">
                <a16:creationId xmlns:a16="http://schemas.microsoft.com/office/drawing/2014/main" id="{003A76A6-4D84-4F31-A784-41EA23A74C11}"/>
              </a:ext>
            </a:extLst>
          </p:cNvPr>
          <p:cNvSpPr txBox="1">
            <a:spLocks/>
          </p:cNvSpPr>
          <p:nvPr/>
        </p:nvSpPr>
        <p:spPr>
          <a:xfrm>
            <a:off x="1050928" y="6217128"/>
            <a:ext cx="2552945" cy="36307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MX" sz="2000" b="1" dirty="0">
                <a:solidFill>
                  <a:srgbClr val="CC9900"/>
                </a:solidFill>
                <a:latin typeface="Bahnschrift Condensed" panose="020B0502040204020203" pitchFamily="34" charset="0"/>
              </a:rPr>
              <a:t>Proyecto PAPIME PE307121</a:t>
            </a: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B9F54724-2937-4A44-BE62-85610F014027}"/>
              </a:ext>
            </a:extLst>
          </p:cNvPr>
          <p:cNvSpPr txBox="1">
            <a:spLocks/>
          </p:cNvSpPr>
          <p:nvPr/>
        </p:nvSpPr>
        <p:spPr>
          <a:xfrm>
            <a:off x="9549146" y="6217127"/>
            <a:ext cx="2552945" cy="3630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b="1" dirty="0">
                <a:solidFill>
                  <a:srgbClr val="CC9900"/>
                </a:solidFill>
                <a:latin typeface="Bahnschrift Condensed" panose="020B0502040204020203" pitchFamily="34" charset="0"/>
              </a:rPr>
              <a:t>Fecha de la ponencia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A4F348F9-556C-43DE-A68A-375BF129A7F1}"/>
              </a:ext>
            </a:extLst>
          </p:cNvPr>
          <p:cNvGrpSpPr/>
          <p:nvPr/>
        </p:nvGrpSpPr>
        <p:grpSpPr>
          <a:xfrm>
            <a:off x="2841590" y="2945229"/>
            <a:ext cx="6508819" cy="1938992"/>
            <a:chOff x="2676939" y="2811943"/>
            <a:chExt cx="6508819" cy="1938992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DD41855F-C2AB-4A33-916C-30AB51C96DDA}"/>
                </a:ext>
              </a:extLst>
            </p:cNvPr>
            <p:cNvSpPr txBox="1"/>
            <p:nvPr/>
          </p:nvSpPr>
          <p:spPr>
            <a:xfrm>
              <a:off x="2860466" y="2811943"/>
              <a:ext cx="6179517" cy="1938992"/>
            </a:xfrm>
            <a:prstGeom prst="rect">
              <a:avLst/>
            </a:prstGeom>
            <a:noFill/>
            <a:ln w="57150">
              <a:solidFill>
                <a:srgbClr val="013D5B"/>
              </a:solidFill>
            </a:ln>
          </p:spPr>
          <p:txBody>
            <a:bodyPr wrap="square">
              <a:spAutoFit/>
            </a:bodyPr>
            <a:lstStyle/>
            <a:p>
              <a:pPr algn="ctr"/>
              <a:endParaRPr lang="es-MX" sz="2000" dirty="0">
                <a:solidFill>
                  <a:srgbClr val="013D5B"/>
                </a:solidFill>
              </a:endParaRPr>
            </a:p>
            <a:p>
              <a:pPr algn="ctr"/>
              <a:endParaRPr lang="es-MX" sz="2000" dirty="0">
                <a:solidFill>
                  <a:srgbClr val="013D5B"/>
                </a:solidFill>
              </a:endParaRPr>
            </a:p>
            <a:p>
              <a:pPr algn="ctr"/>
              <a:endParaRPr lang="es-MX" sz="2000" dirty="0">
                <a:solidFill>
                  <a:srgbClr val="013D5B"/>
                </a:solidFill>
              </a:endParaRPr>
            </a:p>
            <a:p>
              <a:pPr algn="ctr"/>
              <a:endParaRPr lang="es-MX" sz="2000" dirty="0">
                <a:solidFill>
                  <a:srgbClr val="013D5B"/>
                </a:solidFill>
              </a:endParaRPr>
            </a:p>
            <a:p>
              <a:pPr algn="ctr"/>
              <a:endParaRPr lang="es-MX" sz="2000" dirty="0">
                <a:solidFill>
                  <a:srgbClr val="013D5B"/>
                </a:solidFill>
              </a:endParaRPr>
            </a:p>
            <a:p>
              <a:pPr algn="ctr"/>
              <a:endParaRPr lang="es-MX" sz="2000" dirty="0">
                <a:solidFill>
                  <a:srgbClr val="013D5B"/>
                </a:solidFill>
              </a:endParaRP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E738A5BE-B35B-4459-A3A7-616534AB470D}"/>
                </a:ext>
              </a:extLst>
            </p:cNvPr>
            <p:cNvSpPr txBox="1"/>
            <p:nvPr/>
          </p:nvSpPr>
          <p:spPr>
            <a:xfrm>
              <a:off x="2676939" y="2981220"/>
              <a:ext cx="6508819" cy="1600438"/>
            </a:xfrm>
            <a:prstGeom prst="rect">
              <a:avLst/>
            </a:prstGeom>
            <a:noFill/>
            <a:ln w="38100">
              <a:solidFill>
                <a:srgbClr val="CC99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MX" sz="2000" b="1" dirty="0">
                  <a:solidFill>
                    <a:srgbClr val="013D5B"/>
                  </a:solidFill>
                  <a:latin typeface="Bahnschrift SemiCondensed" panose="020B0502040204020203" pitchFamily="34" charset="0"/>
                </a:rPr>
                <a:t>Nombre de la ponencia</a:t>
              </a:r>
            </a:p>
            <a:p>
              <a:pPr algn="ctr"/>
              <a:endParaRPr lang="es-MX" b="1" dirty="0">
                <a:solidFill>
                  <a:srgbClr val="013D5B"/>
                </a:solidFill>
                <a:latin typeface="Bahnschrift SemiCondensed" panose="020B0502040204020203" pitchFamily="34" charset="0"/>
              </a:endParaRPr>
            </a:p>
            <a:p>
              <a:pPr algn="ctr"/>
              <a:r>
                <a:rPr lang="es-MX" sz="2000" dirty="0">
                  <a:solidFill>
                    <a:srgbClr val="013D5B"/>
                  </a:solidFill>
                  <a:latin typeface="Bahnschrift SemiCondensed" panose="020B0502040204020203" pitchFamily="34" charset="0"/>
                </a:rPr>
                <a:t>Grado y nombre completo del (la) ponente</a:t>
              </a:r>
            </a:p>
            <a:p>
              <a:pPr algn="ctr"/>
              <a:endParaRPr lang="es-MX" sz="2000" dirty="0">
                <a:solidFill>
                  <a:srgbClr val="013D5B"/>
                </a:solidFill>
                <a:latin typeface="Bahnschrift SemiCondensed" panose="020B0502040204020203" pitchFamily="34" charset="0"/>
              </a:endParaRPr>
            </a:p>
            <a:p>
              <a:pPr algn="ctr"/>
              <a:r>
                <a:rPr lang="es-MX" sz="2000" dirty="0">
                  <a:solidFill>
                    <a:srgbClr val="013D5B"/>
                  </a:solidFill>
                  <a:latin typeface="Bahnschrift SemiCondensed" panose="020B0502040204020203" pitchFamily="34" charset="0"/>
                </a:rPr>
                <a:t>Institución de adscripción</a:t>
              </a:r>
              <a:endParaRPr lang="es-MX" sz="2000" dirty="0">
                <a:solidFill>
                  <a:srgbClr val="013D5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194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ítulo 2">
            <a:extLst>
              <a:ext uri="{FF2B5EF4-FFF2-40B4-BE49-F238E27FC236}">
                <a16:creationId xmlns:a16="http://schemas.microsoft.com/office/drawing/2014/main" id="{003A76A6-4D84-4F31-A784-41EA23A74C11}"/>
              </a:ext>
            </a:extLst>
          </p:cNvPr>
          <p:cNvSpPr txBox="1">
            <a:spLocks/>
          </p:cNvSpPr>
          <p:nvPr/>
        </p:nvSpPr>
        <p:spPr>
          <a:xfrm>
            <a:off x="1941443" y="3204281"/>
            <a:ext cx="8627164" cy="1113182"/>
          </a:xfrm>
          <a:prstGeom prst="rect">
            <a:avLst/>
          </a:prstGeom>
        </p:spPr>
        <p:txBody>
          <a:bodyPr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5400" dirty="0">
                <a:solidFill>
                  <a:srgbClr val="CC9900"/>
                </a:solidFill>
                <a:latin typeface="Bahnschrift Condensed" panose="020B0502040204020203" pitchFamily="34" charset="0"/>
              </a:rPr>
              <a:t>¡Gracias por su atención!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CC965696-6558-4CFC-88C6-10596D242B9B}"/>
              </a:ext>
            </a:extLst>
          </p:cNvPr>
          <p:cNvGrpSpPr/>
          <p:nvPr/>
        </p:nvGrpSpPr>
        <p:grpSpPr>
          <a:xfrm>
            <a:off x="2658717" y="1356221"/>
            <a:ext cx="6874565" cy="3696119"/>
            <a:chOff x="2658716" y="1200562"/>
            <a:chExt cx="6874565" cy="3696119"/>
          </a:xfrm>
        </p:grpSpPr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17C4BF57-213E-4252-8728-76BF7F9764BB}"/>
                </a:ext>
              </a:extLst>
            </p:cNvPr>
            <p:cNvGrpSpPr/>
            <p:nvPr/>
          </p:nvGrpSpPr>
          <p:grpSpPr>
            <a:xfrm>
              <a:off x="3286538" y="1200562"/>
              <a:ext cx="5618922" cy="1258957"/>
              <a:chOff x="1398332" y="302447"/>
              <a:chExt cx="3814922" cy="808091"/>
            </a:xfrm>
          </p:grpSpPr>
          <p:pic>
            <p:nvPicPr>
              <p:cNvPr id="3" name="Imagen 2" descr="Texto&#10;&#10;Descripción generada automáticamente">
                <a:extLst>
                  <a:ext uri="{FF2B5EF4-FFF2-40B4-BE49-F238E27FC236}">
                    <a16:creationId xmlns:a16="http://schemas.microsoft.com/office/drawing/2014/main" id="{F48E8D71-D2E6-4AB1-B11F-F18FCB1D11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24495" y="363777"/>
                <a:ext cx="1088759" cy="685803"/>
              </a:xfrm>
              <a:prstGeom prst="rect">
                <a:avLst/>
              </a:prstGeom>
            </p:spPr>
          </p:pic>
          <p:pic>
            <p:nvPicPr>
              <p:cNvPr id="4" name="Imagen 3">
                <a:extLst>
                  <a:ext uri="{FF2B5EF4-FFF2-40B4-BE49-F238E27FC236}">
                    <a16:creationId xmlns:a16="http://schemas.microsoft.com/office/drawing/2014/main" id="{255E0137-A479-436D-ABE9-A4BCB7C65E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98332" y="302447"/>
                <a:ext cx="1389349" cy="808091"/>
              </a:xfrm>
              <a:prstGeom prst="rect">
                <a:avLst/>
              </a:prstGeom>
            </p:spPr>
          </p:pic>
          <p:pic>
            <p:nvPicPr>
              <p:cNvPr id="5" name="Imagen 4" descr="Logotipo&#10;&#10;Descripción generada automáticamente">
                <a:extLst>
                  <a:ext uri="{FF2B5EF4-FFF2-40B4-BE49-F238E27FC236}">
                    <a16:creationId xmlns:a16="http://schemas.microsoft.com/office/drawing/2014/main" id="{218E1117-9F4A-4BFC-8BEE-80ECAF31017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179" t="22220" r="25302" b="22733"/>
              <a:stretch/>
            </p:blipFill>
            <p:spPr>
              <a:xfrm>
                <a:off x="2866102" y="530353"/>
                <a:ext cx="1185117" cy="481799"/>
              </a:xfrm>
              <a:prstGeom prst="rect">
                <a:avLst/>
              </a:prstGeom>
            </p:spPr>
          </p:pic>
        </p:grp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4AFB890-449C-4577-AB04-BE4FD2B17536}"/>
                </a:ext>
              </a:extLst>
            </p:cNvPr>
            <p:cNvSpPr/>
            <p:nvPr/>
          </p:nvSpPr>
          <p:spPr>
            <a:xfrm rot="5400000">
              <a:off x="6066479" y="1140269"/>
              <a:ext cx="59040" cy="6874565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EC2FE2A7-39EF-47C9-BAC7-FC9B2AEB9928}"/>
                </a:ext>
              </a:extLst>
            </p:cNvPr>
            <p:cNvSpPr/>
            <p:nvPr/>
          </p:nvSpPr>
          <p:spPr>
            <a:xfrm rot="5400000">
              <a:off x="6225505" y="2128102"/>
              <a:ext cx="59040" cy="5478117"/>
            </a:xfrm>
            <a:prstGeom prst="rect">
              <a:avLst/>
            </a:prstGeom>
            <a:solidFill>
              <a:srgbClr val="013D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1" name="Diagrama de flujo: conector fuera de página 10">
            <a:extLst>
              <a:ext uri="{FF2B5EF4-FFF2-40B4-BE49-F238E27FC236}">
                <a16:creationId xmlns:a16="http://schemas.microsoft.com/office/drawing/2014/main" id="{55CAB2FB-3E94-4574-AB25-2375B321EAC1}"/>
              </a:ext>
            </a:extLst>
          </p:cNvPr>
          <p:cNvSpPr/>
          <p:nvPr/>
        </p:nvSpPr>
        <p:spPr>
          <a:xfrm rot="16200000">
            <a:off x="244605" y="138585"/>
            <a:ext cx="676983" cy="1166193"/>
          </a:xfrm>
          <a:prstGeom prst="flowChartOffpageConnector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0386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76</Words>
  <Application>Microsoft Macintosh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Bahnschrift Condensed</vt:lpstr>
      <vt:lpstr>Bahnschrift SemiBold</vt:lpstr>
      <vt:lpstr>Bahnschrift SemiCondensed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2° Seminario internacional y multidisciplinario de los cuidados paliativos y tanatología para la atención de personas con pronóstico corto de vida</dc:title>
  <dc:creator>SARAI CISNEROS ESCOBAR</dc:creator>
  <cp:lastModifiedBy>EDGAR ZAMORA CARRILLO</cp:lastModifiedBy>
  <cp:revision>56</cp:revision>
  <dcterms:created xsi:type="dcterms:W3CDTF">2021-04-07T17:28:46Z</dcterms:created>
  <dcterms:modified xsi:type="dcterms:W3CDTF">2021-06-18T14:42:12Z</dcterms:modified>
</cp:coreProperties>
</file>